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Helvetica Neue"/>
      <p:regular r:id="rId18"/>
      <p:bold r:id="rId19"/>
      <p:italic r:id="rId20"/>
      <p:boldItalic r:id="rId21"/>
    </p:embeddedFont>
    <p:embeddedFont>
      <p:font typeface="Helvetica Neue Light"/>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HelveticaNeue-italic.fntdata"/><Relationship Id="rId22" Type="http://schemas.openxmlformats.org/officeDocument/2006/relationships/font" Target="fonts/HelveticaNeueLight-regular.fntdata"/><Relationship Id="rId21" Type="http://schemas.openxmlformats.org/officeDocument/2006/relationships/font" Target="fonts/HelveticaNeue-boldItalic.fntdata"/><Relationship Id="rId24" Type="http://schemas.openxmlformats.org/officeDocument/2006/relationships/font" Target="fonts/HelveticaNeueLight-italic.fntdata"/><Relationship Id="rId23" Type="http://schemas.openxmlformats.org/officeDocument/2006/relationships/font" Target="fonts/HelveticaNeueLigh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HelveticaNeueLigh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HelveticaNeue-bold.fntdata"/><Relationship Id="rId18" Type="http://schemas.openxmlformats.org/officeDocument/2006/relationships/font" Target="fonts/Helvetica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1f7eb33d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1f7eb33d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20245141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20245141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1f7eb33d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1f7eb33d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1f7eb33d6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1f7eb33d6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1f7eb33d6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1f7eb33d6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1f7eb33d6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1f7eb33d6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1f7eb33d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1f7eb33d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 time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1f7eb33d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1f7eb33d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61f7eb33d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61f7eb33d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20533cce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20533cce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1f7eb33d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1f7eb33d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6497" l="30252" r="29123" t="13302"/>
          <a:stretch/>
        </p:blipFill>
        <p:spPr>
          <a:xfrm>
            <a:off x="62525" y="381000"/>
            <a:ext cx="4507598" cy="4381501"/>
          </a:xfrm>
          <a:prstGeom prst="rect">
            <a:avLst/>
          </a:prstGeom>
          <a:noFill/>
          <a:ln>
            <a:noFill/>
          </a:ln>
        </p:spPr>
      </p:pic>
      <p:sp>
        <p:nvSpPr>
          <p:cNvPr id="55" name="Google Shape;55;p13"/>
          <p:cNvSpPr txBox="1"/>
          <p:nvPr/>
        </p:nvSpPr>
        <p:spPr>
          <a:xfrm>
            <a:off x="4285800" y="991350"/>
            <a:ext cx="4507500" cy="316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800">
                <a:solidFill>
                  <a:srgbClr val="FFFFFF"/>
                </a:solidFill>
                <a:latin typeface="Helvetica Neue"/>
                <a:ea typeface="Helvetica Neue"/>
                <a:cs typeface="Helvetica Neue"/>
                <a:sym typeface="Helvetica Neue"/>
              </a:rPr>
              <a:t>If You Give the</a:t>
            </a:r>
            <a:endParaRPr b="1" sz="3800">
              <a:solidFill>
                <a:srgbClr val="FFFFFF"/>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b="1" lang="en" sz="3800">
                <a:solidFill>
                  <a:srgbClr val="FFFFFF"/>
                </a:solidFill>
                <a:latin typeface="Helvetica Neue"/>
                <a:ea typeface="Helvetica Neue"/>
                <a:cs typeface="Helvetica Neue"/>
                <a:sym typeface="Helvetica Neue"/>
              </a:rPr>
              <a:t>Sun a Telescope:</a:t>
            </a:r>
            <a:endParaRPr b="1" sz="3800">
              <a:solidFill>
                <a:srgbClr val="FFFFFF"/>
              </a:solidFill>
              <a:latin typeface="Helvetica Neue"/>
              <a:ea typeface="Helvetica Neue"/>
              <a:cs typeface="Helvetica Neue"/>
              <a:sym typeface="Helvetica Neue"/>
            </a:endParaRPr>
          </a:p>
          <a:p>
            <a:pPr indent="0" lvl="0" marL="0" rtl="0" algn="r">
              <a:spcBef>
                <a:spcPts val="0"/>
              </a:spcBef>
              <a:spcAft>
                <a:spcPts val="0"/>
              </a:spcAft>
              <a:buNone/>
            </a:pPr>
            <a:r>
              <a:rPr lang="en" sz="2500">
                <a:solidFill>
                  <a:srgbClr val="FFFFFF"/>
                </a:solidFill>
                <a:latin typeface="Helvetica Neue"/>
                <a:ea typeface="Helvetica Neue"/>
                <a:cs typeface="Helvetica Neue"/>
                <a:sym typeface="Helvetica Neue"/>
              </a:rPr>
              <a:t>Imaging Alien Earths with the</a:t>
            </a:r>
            <a:endParaRPr sz="2500">
              <a:solidFill>
                <a:srgbClr val="FFFFFF"/>
              </a:solidFill>
              <a:latin typeface="Helvetica Neue"/>
              <a:ea typeface="Helvetica Neue"/>
              <a:cs typeface="Helvetica Neue"/>
              <a:sym typeface="Helvetica Neue"/>
            </a:endParaRPr>
          </a:p>
          <a:p>
            <a:pPr indent="0" lvl="0" marL="0" rtl="0" algn="r">
              <a:lnSpc>
                <a:spcPct val="200000"/>
              </a:lnSpc>
              <a:spcBef>
                <a:spcPts val="0"/>
              </a:spcBef>
              <a:spcAft>
                <a:spcPts val="0"/>
              </a:spcAft>
              <a:buNone/>
            </a:pPr>
            <a:r>
              <a:rPr lang="en" sz="2500">
                <a:solidFill>
                  <a:srgbClr val="FFFFFF"/>
                </a:solidFill>
                <a:latin typeface="Helvetica Neue"/>
                <a:ea typeface="Helvetica Neue"/>
                <a:cs typeface="Helvetica Neue"/>
                <a:sym typeface="Helvetica Neue"/>
              </a:rPr>
              <a:t>Solar Gravitational Lens</a:t>
            </a:r>
            <a:endParaRPr sz="2500">
              <a:solidFill>
                <a:srgbClr val="FFFFFF"/>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i="1" lang="en" sz="1800">
                <a:solidFill>
                  <a:srgbClr val="FFFFFF"/>
                </a:solidFill>
                <a:latin typeface="Helvetica Neue Light"/>
                <a:ea typeface="Helvetica Neue Light"/>
                <a:cs typeface="Helvetica Neue Light"/>
                <a:sym typeface="Helvetica Neue Light"/>
              </a:rPr>
              <a:t>Mason V. Tea, Wesleyan University</a:t>
            </a:r>
            <a:endParaRPr i="1" sz="1800">
              <a:solidFill>
                <a:srgbClr val="FFFFFF"/>
              </a:solidFill>
              <a:latin typeface="Helvetica Neue Light"/>
              <a:ea typeface="Helvetica Neue Light"/>
              <a:cs typeface="Helvetica Neue Light"/>
              <a:sym typeface="Helvetica Neue Light"/>
            </a:endParaRPr>
          </a:p>
          <a:p>
            <a:pPr indent="0" lvl="0" marL="0" rtl="0" algn="r">
              <a:lnSpc>
                <a:spcPct val="115000"/>
              </a:lnSpc>
              <a:spcBef>
                <a:spcPts val="0"/>
              </a:spcBef>
              <a:spcAft>
                <a:spcPts val="0"/>
              </a:spcAft>
              <a:buClr>
                <a:schemeClr val="dk1"/>
              </a:buClr>
              <a:buSzPts val="1100"/>
              <a:buFont typeface="Arial"/>
              <a:buNone/>
            </a:pPr>
            <a:r>
              <a:rPr i="1" lang="en" sz="1800">
                <a:solidFill>
                  <a:srgbClr val="FFFFFF"/>
                </a:solidFill>
                <a:latin typeface="Helvetica Neue Light"/>
                <a:ea typeface="Helvetica Neue Light"/>
                <a:cs typeface="Helvetica Neue Light"/>
                <a:sym typeface="Helvetica Neue Light"/>
              </a:rPr>
              <a:t>Advisor: Seth Redfield, Wesleyan University</a:t>
            </a:r>
            <a:endParaRPr i="1" sz="1800">
              <a:solidFill>
                <a:srgbClr val="FFFFFF"/>
              </a:solidFill>
              <a:latin typeface="Helvetica Neue Light"/>
              <a:ea typeface="Helvetica Neue Light"/>
              <a:cs typeface="Helvetica Neue Light"/>
              <a:sym typeface="Helvetica Neue Light"/>
            </a:endParaRPr>
          </a:p>
          <a:p>
            <a:pPr indent="0" lvl="0" marL="0" rtl="0" algn="r">
              <a:spcBef>
                <a:spcPts val="0"/>
              </a:spcBef>
              <a:spcAft>
                <a:spcPts val="0"/>
              </a:spcAft>
              <a:buNone/>
            </a:pPr>
            <a:r>
              <a:t/>
            </a:r>
            <a:endParaRPr b="1" i="1" sz="3800">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2"/>
          <p:cNvSpPr txBox="1"/>
          <p:nvPr/>
        </p:nvSpPr>
        <p:spPr>
          <a:xfrm>
            <a:off x="140125" y="147025"/>
            <a:ext cx="4522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Helvetica Neue"/>
                <a:ea typeface="Helvetica Neue"/>
                <a:cs typeface="Helvetica Neue"/>
                <a:sym typeface="Helvetica Neue"/>
              </a:rPr>
              <a:t>4</a:t>
            </a:r>
            <a:r>
              <a:rPr lang="en" sz="1600">
                <a:solidFill>
                  <a:schemeClr val="dk1"/>
                </a:solidFill>
                <a:latin typeface="Helvetica Neue"/>
                <a:ea typeface="Helvetica Neue"/>
                <a:cs typeface="Helvetica Neue"/>
                <a:sym typeface="Helvetica Neue"/>
              </a:rPr>
              <a:t>	</a:t>
            </a:r>
            <a:r>
              <a:rPr i="1" lang="en" sz="1600">
                <a:solidFill>
                  <a:schemeClr val="dk1"/>
                </a:solidFill>
                <a:latin typeface="Helvetica Neue"/>
                <a:ea typeface="Helvetica Neue"/>
                <a:cs typeface="Helvetica Neue"/>
                <a:sym typeface="Helvetica Neue"/>
              </a:rPr>
              <a:t>Next steps</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p:txBody>
      </p:sp>
      <p:cxnSp>
        <p:nvCxnSpPr>
          <p:cNvPr id="135" name="Google Shape;135;p22"/>
          <p:cNvCxnSpPr/>
          <p:nvPr/>
        </p:nvCxnSpPr>
        <p:spPr>
          <a:xfrm>
            <a:off x="216600" y="718125"/>
            <a:ext cx="8710800" cy="0"/>
          </a:xfrm>
          <a:prstGeom prst="straightConnector1">
            <a:avLst/>
          </a:prstGeom>
          <a:noFill/>
          <a:ln cap="flat" cmpd="sng" w="19050">
            <a:solidFill>
              <a:srgbClr val="000000"/>
            </a:solidFill>
            <a:prstDash val="solid"/>
            <a:round/>
            <a:headEnd len="med" w="med" type="none"/>
            <a:tailEnd len="med" w="med" type="none"/>
          </a:ln>
        </p:spPr>
      </p:cxnSp>
      <p:sp>
        <p:nvSpPr>
          <p:cNvPr id="136" name="Google Shape;136;p22"/>
          <p:cNvSpPr txBox="1"/>
          <p:nvPr/>
        </p:nvSpPr>
        <p:spPr>
          <a:xfrm>
            <a:off x="2099425" y="839225"/>
            <a:ext cx="4736400" cy="8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Helvetica Neue"/>
                <a:ea typeface="Helvetica Neue"/>
                <a:cs typeface="Helvetica Neue"/>
                <a:sym typeface="Helvetica Neue"/>
              </a:rPr>
              <a:t>Verifying </a:t>
            </a:r>
            <a:r>
              <a:rPr b="1" lang="en" u="sng">
                <a:latin typeface="Courier New"/>
                <a:ea typeface="Courier New"/>
                <a:cs typeface="Courier New"/>
                <a:sym typeface="Courier New"/>
              </a:rPr>
              <a:t>SunTracer</a:t>
            </a:r>
            <a:endParaRPr b="1" u="sng">
              <a:latin typeface="Courier New"/>
              <a:ea typeface="Courier New"/>
              <a:cs typeface="Courier New"/>
              <a:sym typeface="Courier New"/>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Confirm optical properties (focal line, magnification, point spreading)</a:t>
            </a:r>
            <a:endParaRPr>
              <a:latin typeface="Helvetica Neue"/>
              <a:ea typeface="Helvetica Neue"/>
              <a:cs typeface="Helvetica Neue"/>
              <a:sym typeface="Helvetica Neue"/>
            </a:endParaRPr>
          </a:p>
        </p:txBody>
      </p:sp>
      <p:sp>
        <p:nvSpPr>
          <p:cNvPr id="137" name="Google Shape;137;p22"/>
          <p:cNvSpPr txBox="1"/>
          <p:nvPr/>
        </p:nvSpPr>
        <p:spPr>
          <a:xfrm>
            <a:off x="2112775" y="3284127"/>
            <a:ext cx="5377200" cy="16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Helvetica Neue"/>
                <a:ea typeface="Helvetica Neue"/>
                <a:cs typeface="Helvetica Neue"/>
                <a:sym typeface="Helvetica Neue"/>
              </a:rPr>
              <a:t>Reconstruction</a:t>
            </a:r>
            <a:endParaRPr u="sng">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Point spreading effects</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Exoplanet rotational, atmospheric effects</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Einstein ring → surface pixel → full surface image</a:t>
            </a:r>
            <a:endParaRPr>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p:txBody>
      </p:sp>
      <p:sp>
        <p:nvSpPr>
          <p:cNvPr id="138" name="Google Shape;138;p22"/>
          <p:cNvSpPr txBox="1"/>
          <p:nvPr/>
        </p:nvSpPr>
        <p:spPr>
          <a:xfrm>
            <a:off x="2099425" y="1888421"/>
            <a:ext cx="5403900" cy="13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Helvetica Neue"/>
                <a:ea typeface="Helvetica Neue"/>
                <a:cs typeface="Helvetica Neue"/>
                <a:sym typeface="Helvetica Neue"/>
              </a:rPr>
              <a:t>Spectroscopy</a:t>
            </a:r>
            <a:endParaRPr u="sng">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Extract spectra from lensed data</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Use spectral data to characterize exoplanet atmosphere</a:t>
            </a:r>
            <a:endParaRPr>
              <a:latin typeface="Helvetica Neue"/>
              <a:ea typeface="Helvetica Neue"/>
              <a:cs typeface="Helvetica Neue"/>
              <a:sym typeface="Helvetica Neue"/>
            </a:endParaRPr>
          </a:p>
        </p:txBody>
      </p:sp>
      <p:sp>
        <p:nvSpPr>
          <p:cNvPr id="139" name="Google Shape;139;p22"/>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9</a:t>
            </a:r>
            <a:r>
              <a:rPr lang="en"/>
              <a:t> / 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3"/>
          <p:cNvPicPr preferRelativeResize="0"/>
          <p:nvPr/>
        </p:nvPicPr>
        <p:blipFill rotWithShape="1">
          <a:blip r:embed="rId3">
            <a:alphaModFix/>
          </a:blip>
          <a:srcRect b="28804" l="0" r="0" t="33840"/>
          <a:stretch/>
        </p:blipFill>
        <p:spPr>
          <a:xfrm>
            <a:off x="133150" y="1103287"/>
            <a:ext cx="8877701" cy="2321424"/>
          </a:xfrm>
          <a:prstGeom prst="rect">
            <a:avLst/>
          </a:prstGeom>
          <a:noFill/>
          <a:ln>
            <a:noFill/>
          </a:ln>
        </p:spPr>
      </p:pic>
      <p:sp>
        <p:nvSpPr>
          <p:cNvPr id="145" name="Google Shape;145;p23"/>
          <p:cNvSpPr txBox="1"/>
          <p:nvPr/>
        </p:nvSpPr>
        <p:spPr>
          <a:xfrm>
            <a:off x="1652400" y="3424698"/>
            <a:ext cx="58392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Helvetica Neue"/>
                <a:ea typeface="Helvetica Neue"/>
                <a:cs typeface="Helvetica Neue"/>
                <a:sym typeface="Helvetica Neue"/>
              </a:rPr>
              <a:t>Fig. 6 </a:t>
            </a:r>
            <a:r>
              <a:rPr lang="en" sz="1200">
                <a:solidFill>
                  <a:schemeClr val="dk1"/>
                </a:solidFill>
                <a:latin typeface="Helvetica Neue"/>
                <a:ea typeface="Helvetica Neue"/>
                <a:cs typeface="Helvetica Neue"/>
                <a:sym typeface="Helvetica Neue"/>
              </a:rPr>
              <a:t>—</a:t>
            </a:r>
            <a:r>
              <a:rPr b="1" lang="en" sz="1200">
                <a:latin typeface="Helvetica Neue"/>
                <a:ea typeface="Helvetica Neue"/>
                <a:cs typeface="Helvetica Neue"/>
                <a:sym typeface="Helvetica Neue"/>
              </a:rPr>
              <a:t> </a:t>
            </a:r>
            <a:r>
              <a:rPr i="1" lang="en" sz="1200">
                <a:latin typeface="Helvetica Neue"/>
                <a:ea typeface="Helvetica Neue"/>
                <a:cs typeface="Helvetica Neue"/>
                <a:sym typeface="Helvetica Neue"/>
              </a:rPr>
              <a:t>A schematic of imaging and deconvolution for an exoplanet with the SGL.</a:t>
            </a:r>
            <a:r>
              <a:rPr lang="en" sz="1200">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
        <p:nvSpPr>
          <p:cNvPr id="146" name="Google Shape;146;p23"/>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10</a:t>
            </a:r>
            <a:r>
              <a:rPr lang="en"/>
              <a:t> / 10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50" name="Shape 150"/>
        <p:cNvGrpSpPr/>
        <p:nvPr/>
      </p:nvGrpSpPr>
      <p:grpSpPr>
        <a:xfrm>
          <a:off x="0" y="0"/>
          <a:ext cx="0" cy="0"/>
          <a:chOff x="0" y="0"/>
          <a:chExt cx="0" cy="0"/>
        </a:xfrm>
      </p:grpSpPr>
      <p:sp>
        <p:nvSpPr>
          <p:cNvPr id="151" name="Google Shape;151;p24"/>
          <p:cNvSpPr txBox="1"/>
          <p:nvPr/>
        </p:nvSpPr>
        <p:spPr>
          <a:xfrm>
            <a:off x="4804450" y="491100"/>
            <a:ext cx="4060200" cy="4161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Jiménez-Vicente, J. inAstrophysical Applications of Gravitational</a:t>
            </a:r>
            <a:endParaRPr sz="1000">
              <a:solidFill>
                <a:srgbClr val="FFFFFF"/>
              </a:solidFill>
              <a:latin typeface="Helvetica Neue"/>
              <a:ea typeface="Helvetica Neue"/>
              <a:cs typeface="Helvetica Neue"/>
              <a:sym typeface="Helvetica Neue"/>
            </a:endParaRPr>
          </a:p>
          <a:p>
            <a:pPr indent="45720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Lensing, Mediavilla, E., Muñoz, J.,Garzón, F., &amp; Mahoney,</a:t>
            </a:r>
            <a:endParaRPr sz="1000">
              <a:solidFill>
                <a:srgbClr val="FFFFFF"/>
              </a:solidFill>
              <a:latin typeface="Helvetica Neue"/>
              <a:ea typeface="Helvetica Neue"/>
              <a:cs typeface="Helvetica Neue"/>
              <a:sym typeface="Helvetica Neue"/>
            </a:endParaRPr>
          </a:p>
          <a:p>
            <a:pPr indent="45720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T. (Eds.). (2016). Cambridge: Cambridge University Press.</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Landis, G. A. 2016, arXiv e-prints, arXiv:1604.06351</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Maccone, C.,Deep Space Flight and Communications: Exploiting</a:t>
            </a:r>
            <a:endParaRPr sz="1000">
              <a:solidFill>
                <a:srgbClr val="FFFFFF"/>
              </a:solidFill>
              <a:latin typeface="Helvetica Neue"/>
              <a:ea typeface="Helvetica Neue"/>
              <a:cs typeface="Helvetica Neue"/>
              <a:sym typeface="Helvetica Neue"/>
            </a:endParaRPr>
          </a:p>
          <a:p>
            <a:pPr indent="45720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the Sun as a Gravitational Lens. (2009).Springer-Verlag</a:t>
            </a:r>
            <a:endParaRPr sz="1000">
              <a:solidFill>
                <a:srgbClr val="FFFFFF"/>
              </a:solidFill>
              <a:latin typeface="Helvetica Neue"/>
              <a:ea typeface="Helvetica Neue"/>
              <a:cs typeface="Helvetica Neue"/>
              <a:sym typeface="Helvetica Neue"/>
            </a:endParaRPr>
          </a:p>
          <a:p>
            <a:pPr indent="0" lvl="0" marL="45720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Berlin Heidelberg.</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Marois, C., Macintosh, B., Konopacky, Q., et al. 2011, American</a:t>
            </a:r>
            <a:endParaRPr sz="1000">
              <a:solidFill>
                <a:srgbClr val="FFFFFF"/>
              </a:solidFill>
              <a:latin typeface="Helvetica Neue"/>
              <a:ea typeface="Helvetica Neue"/>
              <a:cs typeface="Helvetica Neue"/>
              <a:sym typeface="Helvetica Neue"/>
            </a:endParaRPr>
          </a:p>
          <a:p>
            <a:pPr indent="45720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Astronomical Society Meeting Abstracts#217 217, 302.01</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Turyshev, S. G., &amp; Toth, V. T. 2019, arXiv e-prints, arXiv:1908.01948</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Turyshev, S. G. et. al, B.A.A.S., Vol. 51, Issue 3, id. 23 (2019).</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Turyshev, S. G. 2018, Journal of the British Interplanetary Society,</a:t>
            </a:r>
            <a:endParaRPr sz="1000">
              <a:solidFill>
                <a:srgbClr val="FFFFFF"/>
              </a:solidFill>
              <a:latin typeface="Helvetica Neue"/>
              <a:ea typeface="Helvetica Neue"/>
              <a:cs typeface="Helvetica Neue"/>
              <a:sym typeface="Helvetica Neue"/>
            </a:endParaRPr>
          </a:p>
          <a:p>
            <a:pPr indent="45720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71, 361</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Turyshev, S. G., &amp; Toth, V. T. 2017, Phys. Rev. D, 96, 024008</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Turyshev, S. G. 2017, Phys. Rev. D, 95, 084041</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1000">
              <a:solidFill>
                <a:srgbClr val="FFFFFF"/>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000">
                <a:solidFill>
                  <a:srgbClr val="FFFFFF"/>
                </a:solidFill>
                <a:latin typeface="Helvetica Neue"/>
                <a:ea typeface="Helvetica Neue"/>
                <a:cs typeface="Helvetica Neue"/>
                <a:sym typeface="Helvetica Neue"/>
              </a:rPr>
              <a:t>Turyshev, S. G., &amp; Andersson, B.-G. 2003, MNRAS, 341, 577</a:t>
            </a:r>
            <a:endParaRPr sz="1000">
              <a:solidFill>
                <a:srgbClr val="FFFFFF"/>
              </a:solidFill>
              <a:latin typeface="Helvetica Neue"/>
              <a:ea typeface="Helvetica Neue"/>
              <a:cs typeface="Helvetica Neue"/>
              <a:sym typeface="Helvetica Neue"/>
            </a:endParaRPr>
          </a:p>
        </p:txBody>
      </p:sp>
      <p:cxnSp>
        <p:nvCxnSpPr>
          <p:cNvPr id="152" name="Google Shape;152;p24"/>
          <p:cNvCxnSpPr/>
          <p:nvPr/>
        </p:nvCxnSpPr>
        <p:spPr>
          <a:xfrm>
            <a:off x="4572000" y="424950"/>
            <a:ext cx="0" cy="4293600"/>
          </a:xfrm>
          <a:prstGeom prst="straightConnector1">
            <a:avLst/>
          </a:prstGeom>
          <a:noFill/>
          <a:ln cap="flat" cmpd="sng" w="19050">
            <a:solidFill>
              <a:srgbClr val="FFFFFF"/>
            </a:solidFill>
            <a:prstDash val="solid"/>
            <a:round/>
            <a:headEnd len="med" w="med" type="none"/>
            <a:tailEnd len="med" w="med" type="none"/>
          </a:ln>
        </p:spPr>
      </p:cxnSp>
      <p:sp>
        <p:nvSpPr>
          <p:cNvPr id="153" name="Google Shape;153;p24"/>
          <p:cNvSpPr txBox="1"/>
          <p:nvPr/>
        </p:nvSpPr>
        <p:spPr>
          <a:xfrm>
            <a:off x="323850" y="424950"/>
            <a:ext cx="3940500" cy="42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Helvetica Neue"/>
                <a:ea typeface="Helvetica Neue"/>
                <a:cs typeface="Helvetica Neue"/>
                <a:sym typeface="Helvetica Neue"/>
              </a:rPr>
              <a:t>Many thanks to my mentor, Professor Seth Redfield, for his guidance on this project and over the two years I’ve worked with him, as well as his enthusiasm for the pursuit of this research despite its complexity and novelty to the both of us. Thanks also to the rest of the Wesleyan astronomy department for their continued support.</a:t>
            </a:r>
            <a:endParaRPr b="1" sz="1800">
              <a:solidFill>
                <a:srgbClr val="FFFFFF"/>
              </a:solidFill>
              <a:latin typeface="Helvetica Neue"/>
              <a:ea typeface="Helvetica Neue"/>
              <a:cs typeface="Helvetica Neue"/>
              <a:sym typeface="Helvetica Neue"/>
            </a:endParaRPr>
          </a:p>
          <a:p>
            <a:pPr indent="0" lvl="0" marL="0" rtl="0" algn="r">
              <a:spcBef>
                <a:spcPts val="0"/>
              </a:spcBef>
              <a:spcAft>
                <a:spcPts val="0"/>
              </a:spcAft>
              <a:buNone/>
            </a:pPr>
            <a:r>
              <a:t/>
            </a:r>
            <a:endParaRPr sz="1800">
              <a:solidFill>
                <a:srgbClr val="FFFFFF"/>
              </a:solidFill>
              <a:latin typeface="Helvetica Neue"/>
              <a:ea typeface="Helvetica Neue"/>
              <a:cs typeface="Helvetica Neue"/>
              <a:sym typeface="Helvetica Neue"/>
            </a:endParaRPr>
          </a:p>
          <a:p>
            <a:pPr indent="0" lvl="0" marL="0" rtl="0" algn="r">
              <a:spcBef>
                <a:spcPts val="0"/>
              </a:spcBef>
              <a:spcAft>
                <a:spcPts val="0"/>
              </a:spcAft>
              <a:buNone/>
            </a:pPr>
            <a:r>
              <a:rPr i="1" lang="en">
                <a:solidFill>
                  <a:srgbClr val="FFFFFF"/>
                </a:solidFill>
                <a:latin typeface="Helvetica Neue"/>
                <a:ea typeface="Helvetica Neue"/>
                <a:cs typeface="Helvetica Neue"/>
                <a:sym typeface="Helvetica Neue"/>
              </a:rPr>
              <a:t>This research was supported in part by Wesleyan University’s College of Integrated Sciences through their Summer Research Fellowship Program.</a:t>
            </a:r>
            <a:endParaRPr i="1">
              <a:solidFill>
                <a:srgbClr val="FFFFFF"/>
              </a:solidFill>
              <a:latin typeface="Helvetica Neue"/>
              <a:ea typeface="Helvetica Neue"/>
              <a:cs typeface="Helvetica Neue"/>
              <a:sym typeface="Helvetica Neue"/>
            </a:endParaRPr>
          </a:p>
        </p:txBody>
      </p:sp>
      <p:sp>
        <p:nvSpPr>
          <p:cNvPr id="154" name="Google Shape;154;p24"/>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latin typeface="Helvetica Neue"/>
                <a:ea typeface="Helvetica Neue"/>
                <a:cs typeface="Helvetica Neue"/>
                <a:sym typeface="Helvetica Neue"/>
              </a:rPr>
              <a:t>17 / 17</a:t>
            </a:r>
            <a:endParaRPr>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nvSpPr>
        <p:spPr>
          <a:xfrm>
            <a:off x="140125" y="147025"/>
            <a:ext cx="4522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Helvetica Neue"/>
                <a:ea typeface="Helvetica Neue"/>
                <a:cs typeface="Helvetica Neue"/>
                <a:sym typeface="Helvetica Neue"/>
              </a:rPr>
              <a:t>1</a:t>
            </a:r>
            <a:r>
              <a:rPr lang="en" sz="1600">
                <a:solidFill>
                  <a:schemeClr val="dk1"/>
                </a:solidFill>
                <a:latin typeface="Helvetica Neue"/>
                <a:ea typeface="Helvetica Neue"/>
                <a:cs typeface="Helvetica Neue"/>
                <a:sym typeface="Helvetica Neue"/>
              </a:rPr>
              <a:t>	</a:t>
            </a:r>
            <a:r>
              <a:rPr i="1" lang="en" sz="1600">
                <a:solidFill>
                  <a:schemeClr val="dk1"/>
                </a:solidFill>
                <a:latin typeface="Helvetica Neue"/>
                <a:ea typeface="Helvetica Neue"/>
                <a:cs typeface="Helvetica Neue"/>
                <a:sym typeface="Helvetica Neue"/>
              </a:rPr>
              <a:t>The Solar Gravitational Lens</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p:txBody>
      </p:sp>
      <p:cxnSp>
        <p:nvCxnSpPr>
          <p:cNvPr id="61" name="Google Shape;61;p14"/>
          <p:cNvCxnSpPr/>
          <p:nvPr/>
        </p:nvCxnSpPr>
        <p:spPr>
          <a:xfrm>
            <a:off x="216600" y="718125"/>
            <a:ext cx="8710800" cy="0"/>
          </a:xfrm>
          <a:prstGeom prst="straightConnector1">
            <a:avLst/>
          </a:prstGeom>
          <a:noFill/>
          <a:ln cap="flat" cmpd="sng" w="19050">
            <a:solidFill>
              <a:srgbClr val="000000"/>
            </a:solidFill>
            <a:prstDash val="solid"/>
            <a:round/>
            <a:headEnd len="med" w="med" type="none"/>
            <a:tailEnd len="med" w="med" type="none"/>
          </a:ln>
        </p:spPr>
      </p:cxnSp>
      <p:sp>
        <p:nvSpPr>
          <p:cNvPr id="62" name="Google Shape;62;p14"/>
          <p:cNvSpPr txBox="1"/>
          <p:nvPr/>
        </p:nvSpPr>
        <p:spPr>
          <a:xfrm>
            <a:off x="3769275" y="1231775"/>
            <a:ext cx="5001300" cy="14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Helvetica Neue"/>
                <a:ea typeface="Helvetica Neue"/>
                <a:cs typeface="Helvetica Neue"/>
                <a:sym typeface="Helvetica Neue"/>
              </a:rPr>
              <a:t>What is it?</a:t>
            </a:r>
            <a:endParaRPr u="sng">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Consists of a 1m-class telescope placed at the minimum gravitational focus of the Sun (550 au)</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Perfect alignment produces an Einstein ring</a:t>
            </a:r>
            <a:endParaRPr>
              <a:latin typeface="Helvetica Neue"/>
              <a:ea typeface="Helvetica Neue"/>
              <a:cs typeface="Helvetica Neue"/>
              <a:sym typeface="Helvetica Neue"/>
            </a:endParaRPr>
          </a:p>
        </p:txBody>
      </p:sp>
      <p:sp>
        <p:nvSpPr>
          <p:cNvPr id="63" name="Google Shape;63;p14"/>
          <p:cNvSpPr txBox="1"/>
          <p:nvPr/>
        </p:nvSpPr>
        <p:spPr>
          <a:xfrm>
            <a:off x="3873375" y="2865025"/>
            <a:ext cx="4793100" cy="12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Helvetica Neue"/>
                <a:ea typeface="Helvetica Neue"/>
                <a:cs typeface="Helvetica Neue"/>
                <a:sym typeface="Helvetica Neue"/>
              </a:rPr>
              <a:t>Optical properties</a:t>
            </a:r>
            <a:endParaRPr u="sng">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Magnification factor 𝜇(𝜆) of 10</a:t>
            </a:r>
            <a:r>
              <a:rPr baseline="30000" lang="en">
                <a:latin typeface="Helvetica Neue"/>
                <a:ea typeface="Helvetica Neue"/>
                <a:cs typeface="Helvetica Neue"/>
                <a:sym typeface="Helvetica Neue"/>
              </a:rPr>
              <a:t>10</a:t>
            </a:r>
            <a:r>
              <a:rPr lang="en">
                <a:latin typeface="Helvetica Neue"/>
                <a:ea typeface="Helvetica Neue"/>
                <a:cs typeface="Helvetica Neue"/>
                <a:sym typeface="Helvetica Neue"/>
              </a:rPr>
              <a:t>-10</a:t>
            </a:r>
            <a:r>
              <a:rPr baseline="30000" lang="en">
                <a:latin typeface="Helvetica Neue"/>
                <a:ea typeface="Helvetica Neue"/>
                <a:cs typeface="Helvetica Neue"/>
                <a:sym typeface="Helvetica Neue"/>
              </a:rPr>
              <a:t>13</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baseline="300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Angular resolution on the order of 10</a:t>
            </a:r>
            <a:r>
              <a:rPr baseline="30000" lang="en">
                <a:latin typeface="Helvetica Neue"/>
                <a:ea typeface="Helvetica Neue"/>
                <a:cs typeface="Helvetica Neue"/>
                <a:sym typeface="Helvetica Neue"/>
              </a:rPr>
              <a:t>-10</a:t>
            </a:r>
            <a:r>
              <a:rPr lang="en">
                <a:latin typeface="Helvetica Neue"/>
                <a:ea typeface="Helvetica Neue"/>
                <a:cs typeface="Helvetica Neue"/>
                <a:sym typeface="Helvetica Neue"/>
              </a:rPr>
              <a:t> arcsec</a:t>
            </a:r>
            <a:endParaRPr>
              <a:latin typeface="Helvetica Neue"/>
              <a:ea typeface="Helvetica Neue"/>
              <a:cs typeface="Helvetica Neue"/>
              <a:sym typeface="Helvetica Neue"/>
            </a:endParaRPr>
          </a:p>
        </p:txBody>
      </p:sp>
      <p:pic>
        <p:nvPicPr>
          <p:cNvPr id="64" name="Google Shape;64;p14"/>
          <p:cNvPicPr preferRelativeResize="0"/>
          <p:nvPr/>
        </p:nvPicPr>
        <p:blipFill>
          <a:blip r:embed="rId3">
            <a:alphaModFix/>
          </a:blip>
          <a:stretch>
            <a:fillRect/>
          </a:stretch>
        </p:blipFill>
        <p:spPr>
          <a:xfrm>
            <a:off x="365700" y="1271638"/>
            <a:ext cx="3170752" cy="2914926"/>
          </a:xfrm>
          <a:prstGeom prst="rect">
            <a:avLst/>
          </a:prstGeom>
          <a:noFill/>
          <a:ln>
            <a:noFill/>
          </a:ln>
        </p:spPr>
      </p:pic>
      <p:sp>
        <p:nvSpPr>
          <p:cNvPr id="65" name="Google Shape;65;p14"/>
          <p:cNvSpPr txBox="1"/>
          <p:nvPr/>
        </p:nvSpPr>
        <p:spPr>
          <a:xfrm>
            <a:off x="298200" y="4136900"/>
            <a:ext cx="1598400" cy="2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t>Source: YouTube: Jimiticus</a:t>
            </a:r>
            <a:endParaRPr i="1" sz="800"/>
          </a:p>
        </p:txBody>
      </p:sp>
      <p:sp>
        <p:nvSpPr>
          <p:cNvPr id="66" name="Google Shape;66;p14"/>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1</a:t>
            </a:r>
            <a:r>
              <a:rPr lang="en"/>
              <a:t> / 10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nvSpPr>
        <p:spPr>
          <a:xfrm>
            <a:off x="2804850" y="4474100"/>
            <a:ext cx="35343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Helvetica Neue"/>
                <a:ea typeface="Helvetica Neue"/>
                <a:cs typeface="Helvetica Neue"/>
                <a:sym typeface="Helvetica Neue"/>
              </a:rPr>
              <a:t>Fig. 1 </a:t>
            </a:r>
            <a:r>
              <a:rPr lang="en" sz="1200">
                <a:solidFill>
                  <a:schemeClr val="dk1"/>
                </a:solidFill>
                <a:latin typeface="Helvetica Neue"/>
                <a:ea typeface="Helvetica Neue"/>
                <a:cs typeface="Helvetica Neue"/>
                <a:sym typeface="Helvetica Neue"/>
              </a:rPr>
              <a:t>—</a:t>
            </a:r>
            <a:r>
              <a:rPr b="1" lang="en" sz="1200">
                <a:latin typeface="Helvetica Neue"/>
                <a:ea typeface="Helvetica Neue"/>
                <a:cs typeface="Helvetica Neue"/>
                <a:sym typeface="Helvetica Neue"/>
              </a:rPr>
              <a:t> </a:t>
            </a:r>
            <a:r>
              <a:rPr i="1" lang="en" sz="1200">
                <a:latin typeface="Helvetica Neue"/>
                <a:ea typeface="Helvetica Neue"/>
                <a:cs typeface="Helvetica Neue"/>
                <a:sym typeface="Helvetica Neue"/>
              </a:rPr>
              <a:t>Diagram of the Solar Gravitational Lens.</a:t>
            </a:r>
            <a:endParaRPr sz="1200">
              <a:latin typeface="Helvetica Neue"/>
              <a:ea typeface="Helvetica Neue"/>
              <a:cs typeface="Helvetica Neue"/>
              <a:sym typeface="Helvetica Neue"/>
            </a:endParaRPr>
          </a:p>
        </p:txBody>
      </p:sp>
      <p:pic>
        <p:nvPicPr>
          <p:cNvPr id="72" name="Google Shape;72;p15"/>
          <p:cNvPicPr preferRelativeResize="0"/>
          <p:nvPr/>
        </p:nvPicPr>
        <p:blipFill rotWithShape="1">
          <a:blip r:embed="rId3">
            <a:alphaModFix/>
          </a:blip>
          <a:srcRect b="15363" l="3495" r="9547" t="3605"/>
          <a:stretch/>
        </p:blipFill>
        <p:spPr>
          <a:xfrm>
            <a:off x="1485350" y="159538"/>
            <a:ext cx="6173299" cy="4314575"/>
          </a:xfrm>
          <a:prstGeom prst="rect">
            <a:avLst/>
          </a:prstGeom>
          <a:noFill/>
          <a:ln>
            <a:noFill/>
          </a:ln>
        </p:spPr>
      </p:pic>
      <p:sp>
        <p:nvSpPr>
          <p:cNvPr id="73" name="Google Shape;73;p15"/>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2</a:t>
            </a:r>
            <a:r>
              <a:rPr lang="en"/>
              <a:t> / 10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nvSpPr>
        <p:spPr>
          <a:xfrm>
            <a:off x="140125" y="147025"/>
            <a:ext cx="4522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Helvetica Neue"/>
                <a:ea typeface="Helvetica Neue"/>
                <a:cs typeface="Helvetica Neue"/>
                <a:sym typeface="Helvetica Neue"/>
              </a:rPr>
              <a:t>2</a:t>
            </a:r>
            <a:r>
              <a:rPr lang="en" sz="1600">
                <a:solidFill>
                  <a:schemeClr val="dk1"/>
                </a:solidFill>
                <a:latin typeface="Helvetica Neue"/>
                <a:ea typeface="Helvetica Neue"/>
                <a:cs typeface="Helvetica Neue"/>
                <a:sym typeface="Helvetica Neue"/>
              </a:rPr>
              <a:t>	</a:t>
            </a:r>
            <a:r>
              <a:rPr i="1" lang="en" sz="1600">
                <a:solidFill>
                  <a:schemeClr val="dk1"/>
                </a:solidFill>
                <a:latin typeface="Helvetica Neue"/>
                <a:ea typeface="Helvetica Neue"/>
                <a:cs typeface="Helvetica Neue"/>
                <a:sym typeface="Helvetica Neue"/>
              </a:rPr>
              <a:t>Why we need the SGL</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p:txBody>
      </p:sp>
      <p:cxnSp>
        <p:nvCxnSpPr>
          <p:cNvPr id="79" name="Google Shape;79;p16"/>
          <p:cNvCxnSpPr/>
          <p:nvPr/>
        </p:nvCxnSpPr>
        <p:spPr>
          <a:xfrm>
            <a:off x="216600" y="718125"/>
            <a:ext cx="8710800" cy="0"/>
          </a:xfrm>
          <a:prstGeom prst="straightConnector1">
            <a:avLst/>
          </a:prstGeom>
          <a:noFill/>
          <a:ln cap="flat" cmpd="sng" w="19050">
            <a:solidFill>
              <a:srgbClr val="000000"/>
            </a:solidFill>
            <a:prstDash val="solid"/>
            <a:round/>
            <a:headEnd len="med" w="med" type="none"/>
            <a:tailEnd len="med" w="med" type="none"/>
          </a:ln>
        </p:spPr>
      </p:cxnSp>
      <p:sp>
        <p:nvSpPr>
          <p:cNvPr id="80" name="Google Shape;80;p16"/>
          <p:cNvSpPr txBox="1"/>
          <p:nvPr/>
        </p:nvSpPr>
        <p:spPr>
          <a:xfrm>
            <a:off x="538350" y="1274350"/>
            <a:ext cx="4231800" cy="28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Helvetica Neue"/>
                <a:ea typeface="Helvetica Neue"/>
                <a:cs typeface="Helvetica Neue"/>
                <a:sym typeface="Helvetica Neue"/>
              </a:rPr>
              <a:t>Exoplanet direct imaging </a:t>
            </a:r>
            <a:r>
              <a:rPr lang="en" u="sng">
                <a:latin typeface="Helvetica Neue"/>
                <a:ea typeface="Helvetica Neue"/>
                <a:cs typeface="Helvetica Neue"/>
                <a:sym typeface="Helvetica Neue"/>
              </a:rPr>
              <a:t>challenges</a:t>
            </a:r>
            <a:endParaRPr u="sng">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S</a:t>
            </a:r>
            <a:r>
              <a:rPr lang="en">
                <a:latin typeface="Helvetica Neue"/>
                <a:ea typeface="Helvetica Neue"/>
                <a:cs typeface="Helvetica Neue"/>
                <a:sym typeface="Helvetica Neue"/>
              </a:rPr>
              <a:t>mall, dim and distant</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Low angular resolution</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Large orbits, radii on the order of 1-10 R</a:t>
            </a:r>
            <a:r>
              <a:rPr baseline="-25000" lang="en">
                <a:latin typeface="Helvetica Neue"/>
                <a:ea typeface="Helvetica Neue"/>
                <a:cs typeface="Helvetica Neue"/>
                <a:sym typeface="Helvetica Neue"/>
              </a:rPr>
              <a:t>J</a:t>
            </a:r>
            <a:r>
              <a:rPr lang="en">
                <a:latin typeface="Helvetica Neue"/>
                <a:ea typeface="Helvetica Neue"/>
                <a:cs typeface="Helvetica Neue"/>
                <a:sym typeface="Helvetica Neue"/>
              </a:rPr>
              <a:t> (Marois et. al 2019)</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Exo-earth at d = 30 pc...</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Single pixel: 90 km aperture</a:t>
            </a:r>
            <a:endParaRPr>
              <a:solidFill>
                <a:schemeClr val="dk1"/>
              </a:solidFill>
              <a:latin typeface="Helvetica Neue"/>
              <a:ea typeface="Helvetica Neue"/>
              <a:cs typeface="Helvetica Neue"/>
              <a:sym typeface="Helvetica Neue"/>
            </a:endParaRPr>
          </a:p>
          <a:p>
            <a:pPr indent="-317500" lvl="1" marL="9144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1000 sq. pixels: 12R</a:t>
            </a:r>
            <a:r>
              <a:rPr baseline="-25000" lang="en">
                <a:solidFill>
                  <a:schemeClr val="dk1"/>
                </a:solidFill>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 baseline interferometer</a:t>
            </a:r>
            <a:endParaRPr>
              <a:latin typeface="Helvetica Neue"/>
              <a:ea typeface="Helvetica Neue"/>
              <a:cs typeface="Helvetica Neue"/>
              <a:sym typeface="Helvetica Neue"/>
            </a:endParaRPr>
          </a:p>
        </p:txBody>
      </p:sp>
      <p:sp>
        <p:nvSpPr>
          <p:cNvPr id="81" name="Google Shape;81;p16"/>
          <p:cNvSpPr txBox="1"/>
          <p:nvPr/>
        </p:nvSpPr>
        <p:spPr>
          <a:xfrm>
            <a:off x="4876401" y="4338500"/>
            <a:ext cx="3961500" cy="4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800">
                <a:latin typeface="Helvetica Neue"/>
                <a:ea typeface="Helvetica Neue"/>
                <a:cs typeface="Helvetica Neue"/>
                <a:sym typeface="Helvetica Neue"/>
              </a:rPr>
              <a:t>Source: Wang &amp; Marois (Herzberg Astrophysics), NExSS (NASA), Keck Obs.</a:t>
            </a:r>
            <a:endParaRPr i="1" sz="800">
              <a:latin typeface="Helvetica Neue"/>
              <a:ea typeface="Helvetica Neue"/>
              <a:cs typeface="Helvetica Neue"/>
              <a:sym typeface="Helvetica Neue"/>
            </a:endParaRPr>
          </a:p>
        </p:txBody>
      </p:sp>
      <p:pic>
        <p:nvPicPr>
          <p:cNvPr id="82" name="Google Shape;82;p16"/>
          <p:cNvPicPr preferRelativeResize="0"/>
          <p:nvPr/>
        </p:nvPicPr>
        <p:blipFill>
          <a:blip r:embed="rId3">
            <a:alphaModFix/>
          </a:blip>
          <a:stretch>
            <a:fillRect/>
          </a:stretch>
        </p:blipFill>
        <p:spPr>
          <a:xfrm>
            <a:off x="4833417" y="1009251"/>
            <a:ext cx="3700543" cy="3390116"/>
          </a:xfrm>
          <a:prstGeom prst="rect">
            <a:avLst/>
          </a:prstGeom>
          <a:noFill/>
          <a:ln>
            <a:noFill/>
          </a:ln>
        </p:spPr>
      </p:pic>
      <p:sp>
        <p:nvSpPr>
          <p:cNvPr id="83" name="Google Shape;83;p16"/>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3</a:t>
            </a:r>
            <a:r>
              <a:rPr lang="en"/>
              <a:t> / 10</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nvSpPr>
        <p:spPr>
          <a:xfrm>
            <a:off x="140125" y="147025"/>
            <a:ext cx="4522200" cy="45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Helvetica Neue"/>
                <a:ea typeface="Helvetica Neue"/>
                <a:cs typeface="Helvetica Neue"/>
                <a:sym typeface="Helvetica Neue"/>
              </a:rPr>
              <a:t>3</a:t>
            </a:r>
            <a:r>
              <a:rPr lang="en" sz="1600">
                <a:solidFill>
                  <a:schemeClr val="dk1"/>
                </a:solidFill>
                <a:latin typeface="Helvetica Neue"/>
                <a:ea typeface="Helvetica Neue"/>
                <a:cs typeface="Helvetica Neue"/>
                <a:sym typeface="Helvetica Neue"/>
              </a:rPr>
              <a:t>	</a:t>
            </a:r>
            <a:r>
              <a:rPr i="1" lang="en" sz="1600">
                <a:solidFill>
                  <a:schemeClr val="dk1"/>
                </a:solidFill>
                <a:latin typeface="Helvetica Neue"/>
                <a:ea typeface="Helvetica Neue"/>
                <a:cs typeface="Helvetica Neue"/>
                <a:sym typeface="Helvetica Neue"/>
              </a:rPr>
              <a:t>Photon mapping an exoplanet</a:t>
            </a:r>
            <a:endParaRPr b="1" sz="16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b="1" sz="1600">
              <a:solidFill>
                <a:schemeClr val="dk1"/>
              </a:solidFill>
              <a:latin typeface="Helvetica Neue"/>
              <a:ea typeface="Helvetica Neue"/>
              <a:cs typeface="Helvetica Neue"/>
              <a:sym typeface="Helvetica Neue"/>
            </a:endParaRPr>
          </a:p>
        </p:txBody>
      </p:sp>
      <p:cxnSp>
        <p:nvCxnSpPr>
          <p:cNvPr id="89" name="Google Shape;89;p17"/>
          <p:cNvCxnSpPr/>
          <p:nvPr/>
        </p:nvCxnSpPr>
        <p:spPr>
          <a:xfrm>
            <a:off x="216600" y="718125"/>
            <a:ext cx="8710800" cy="0"/>
          </a:xfrm>
          <a:prstGeom prst="straightConnector1">
            <a:avLst/>
          </a:prstGeom>
          <a:noFill/>
          <a:ln cap="flat" cmpd="sng" w="19050">
            <a:solidFill>
              <a:srgbClr val="000000"/>
            </a:solidFill>
            <a:prstDash val="solid"/>
            <a:round/>
            <a:headEnd len="med" w="med" type="none"/>
            <a:tailEnd len="med" w="med" type="none"/>
          </a:ln>
        </p:spPr>
      </p:cxnSp>
      <p:sp>
        <p:nvSpPr>
          <p:cNvPr id="90" name="Google Shape;90;p17"/>
          <p:cNvSpPr txBox="1"/>
          <p:nvPr/>
        </p:nvSpPr>
        <p:spPr>
          <a:xfrm>
            <a:off x="5196775" y="1443525"/>
            <a:ext cx="3613500" cy="23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Helvetica Neue"/>
                <a:ea typeface="Helvetica Neue"/>
                <a:cs typeface="Helvetica Neue"/>
                <a:sym typeface="Helvetica Neue"/>
              </a:rPr>
              <a:t>Constraints</a:t>
            </a:r>
            <a:endParaRPr u="sng">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Alignment must be perfect for Einstein ring conditions</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Telescopic motion</a:t>
            </a:r>
            <a:endParaRPr>
              <a:latin typeface="Helvetica Neue"/>
              <a:ea typeface="Helvetica Neue"/>
              <a:cs typeface="Helvetica Neue"/>
              <a:sym typeface="Helvetica Neue"/>
            </a:endParaRPr>
          </a:p>
          <a:p>
            <a:pPr indent="0" lvl="0" marL="914400" rtl="0" algn="l">
              <a:spcBef>
                <a:spcPts val="0"/>
              </a:spcBef>
              <a:spcAft>
                <a:spcPts val="0"/>
              </a:spcAft>
              <a:buNone/>
            </a:pPr>
            <a:r>
              <a:t/>
            </a:r>
            <a:endParaRPr>
              <a:latin typeface="Helvetica Neue"/>
              <a:ea typeface="Helvetica Neue"/>
              <a:cs typeface="Helvetica Neue"/>
              <a:sym typeface="Helvetica Neue"/>
            </a:endParaRPr>
          </a:p>
          <a:p>
            <a:pPr indent="-317500" lvl="1" marL="914400" rtl="0" algn="l">
              <a:spcBef>
                <a:spcPts val="0"/>
              </a:spcBef>
              <a:spcAft>
                <a:spcPts val="0"/>
              </a:spcAft>
              <a:buSzPts val="1400"/>
              <a:buFont typeface="Helvetica Neue"/>
              <a:buChar char="○"/>
            </a:pPr>
            <a:r>
              <a:rPr lang="en">
                <a:latin typeface="Helvetica Neue"/>
                <a:ea typeface="Helvetica Neue"/>
                <a:cs typeface="Helvetica Neue"/>
                <a:sym typeface="Helvetica Neue"/>
              </a:rPr>
              <a:t>Planetary motion (orbital)</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Point-spreading</a:t>
            </a:r>
            <a:endParaRPr>
              <a:latin typeface="Helvetica Neue"/>
              <a:ea typeface="Helvetica Neue"/>
              <a:cs typeface="Helvetica Neue"/>
              <a:sym typeface="Helvetica Neue"/>
            </a:endParaRPr>
          </a:p>
        </p:txBody>
      </p:sp>
      <p:sp>
        <p:nvSpPr>
          <p:cNvPr id="91" name="Google Shape;91;p17"/>
          <p:cNvSpPr txBox="1"/>
          <p:nvPr/>
        </p:nvSpPr>
        <p:spPr>
          <a:xfrm>
            <a:off x="798425" y="981600"/>
            <a:ext cx="4290900" cy="37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Courier New"/>
                <a:ea typeface="Courier New"/>
                <a:cs typeface="Courier New"/>
                <a:sym typeface="Courier New"/>
              </a:rPr>
              <a:t>SunTracer</a:t>
            </a:r>
            <a:endParaRPr b="1" u="sng">
              <a:latin typeface="Courier New"/>
              <a:ea typeface="Courier New"/>
              <a:cs typeface="Courier New"/>
              <a:sym typeface="Courier New"/>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General-relativistic, raytracing gravitational lensing simulation of SGL</a:t>
            </a:r>
            <a:endParaRPr>
              <a:latin typeface="Helvetica Neue"/>
              <a:ea typeface="Helvetica Neue"/>
              <a:cs typeface="Helvetica Neue"/>
              <a:sym typeface="Helvetica Neue"/>
            </a:endParaRPr>
          </a:p>
          <a:p>
            <a:pPr indent="0" lvl="0" marL="457200" rtl="0" algn="l">
              <a:spcBef>
                <a:spcPts val="0"/>
              </a:spcBef>
              <a:spcAft>
                <a:spcPts val="0"/>
              </a:spcAft>
              <a:buNone/>
            </a:pPr>
            <a:r>
              <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latin typeface="Helvetica Neue"/>
                <a:ea typeface="Helvetica Neue"/>
                <a:cs typeface="Helvetica Neue"/>
                <a:sym typeface="Helvetica Neue"/>
              </a:rPr>
              <a:t>Adapted from Jorge Jim</a:t>
            </a:r>
            <a:r>
              <a:rPr lang="en">
                <a:solidFill>
                  <a:schemeClr val="dk1"/>
                </a:solidFill>
                <a:latin typeface="Helvetica Neue"/>
                <a:ea typeface="Helvetica Neue"/>
                <a:cs typeface="Helvetica Neue"/>
                <a:sym typeface="Helvetica Neue"/>
              </a:rPr>
              <a:t>énez-Vicente’s inverse ray-shooting code (Jiménez-Vicente, 2016)</a:t>
            </a:r>
            <a:endParaRPr>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One-to-one photon map from source plane to image plane</a:t>
            </a:r>
            <a:endParaRPr>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Purpose: generate a set of test images for deconvolution algorithm</a:t>
            </a:r>
            <a:endParaRPr>
              <a:solidFill>
                <a:schemeClr val="dk1"/>
              </a:solidFill>
              <a:latin typeface="Helvetica Neue"/>
              <a:ea typeface="Helvetica Neue"/>
              <a:cs typeface="Helvetica Neue"/>
              <a:sym typeface="Helvetica Neue"/>
            </a:endParaRPr>
          </a:p>
        </p:txBody>
      </p:sp>
      <p:sp>
        <p:nvSpPr>
          <p:cNvPr id="92" name="Google Shape;92;p17"/>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4</a:t>
            </a:r>
            <a:r>
              <a:rPr lang="en"/>
              <a:t> / 10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nvSpPr>
        <p:spPr>
          <a:xfrm>
            <a:off x="1414200" y="4044550"/>
            <a:ext cx="63156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Helvetica Neue"/>
                <a:ea typeface="Helvetica Neue"/>
                <a:cs typeface="Helvetica Neue"/>
                <a:sym typeface="Helvetica Neue"/>
              </a:rPr>
              <a:t>Fig. 2 </a:t>
            </a:r>
            <a:r>
              <a:rPr lang="en" sz="1200">
                <a:latin typeface="Helvetica Neue"/>
                <a:ea typeface="Helvetica Neue"/>
                <a:cs typeface="Helvetica Neue"/>
                <a:sym typeface="Helvetica Neue"/>
              </a:rPr>
              <a:t>—</a:t>
            </a:r>
            <a:r>
              <a:rPr b="1" lang="en" sz="1200">
                <a:latin typeface="Helvetica Neue"/>
                <a:ea typeface="Helvetica Neue"/>
                <a:cs typeface="Helvetica Neue"/>
                <a:sym typeface="Helvetica Neue"/>
              </a:rPr>
              <a:t> </a:t>
            </a:r>
            <a:r>
              <a:rPr i="1" lang="en" sz="1200">
                <a:latin typeface="Helvetica Neue"/>
                <a:ea typeface="Helvetica Neue"/>
                <a:cs typeface="Helvetica Neue"/>
                <a:sym typeface="Helvetica Neue"/>
              </a:rPr>
              <a:t>Surface map of an exoplanet surface onto an Einstein ring. Source: Landis (2016)</a:t>
            </a:r>
            <a:endParaRPr sz="1200">
              <a:latin typeface="Helvetica Neue"/>
              <a:ea typeface="Helvetica Neue"/>
              <a:cs typeface="Helvetica Neue"/>
              <a:sym typeface="Helvetica Neue"/>
            </a:endParaRPr>
          </a:p>
        </p:txBody>
      </p:sp>
      <p:pic>
        <p:nvPicPr>
          <p:cNvPr id="98" name="Google Shape;98;p18"/>
          <p:cNvPicPr preferRelativeResize="0"/>
          <p:nvPr/>
        </p:nvPicPr>
        <p:blipFill>
          <a:blip r:embed="rId3">
            <a:alphaModFix/>
          </a:blip>
          <a:stretch>
            <a:fillRect/>
          </a:stretch>
        </p:blipFill>
        <p:spPr>
          <a:xfrm flipH="1">
            <a:off x="849212" y="309010"/>
            <a:ext cx="7445576" cy="3681489"/>
          </a:xfrm>
          <a:prstGeom prst="rect">
            <a:avLst/>
          </a:prstGeom>
          <a:noFill/>
          <a:ln>
            <a:noFill/>
          </a:ln>
        </p:spPr>
      </p:pic>
      <p:sp>
        <p:nvSpPr>
          <p:cNvPr id="99" name="Google Shape;99;p18"/>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5</a:t>
            </a:r>
            <a:r>
              <a:rPr lang="en"/>
              <a:t> / 10</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19"/>
          <p:cNvPicPr preferRelativeResize="0"/>
          <p:nvPr/>
        </p:nvPicPr>
        <p:blipFill rotWithShape="1">
          <a:blip r:embed="rId3">
            <a:alphaModFix/>
          </a:blip>
          <a:srcRect b="21755" l="9461" r="6589" t="20872"/>
          <a:stretch/>
        </p:blipFill>
        <p:spPr>
          <a:xfrm>
            <a:off x="584059" y="163775"/>
            <a:ext cx="7975875" cy="4087950"/>
          </a:xfrm>
          <a:prstGeom prst="rect">
            <a:avLst/>
          </a:prstGeom>
          <a:noFill/>
          <a:ln>
            <a:noFill/>
          </a:ln>
        </p:spPr>
      </p:pic>
      <p:sp>
        <p:nvSpPr>
          <p:cNvPr id="105" name="Google Shape;105;p19"/>
          <p:cNvSpPr txBox="1"/>
          <p:nvPr/>
        </p:nvSpPr>
        <p:spPr>
          <a:xfrm>
            <a:off x="1650150" y="4251725"/>
            <a:ext cx="58437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Helvetica Neue"/>
                <a:ea typeface="Helvetica Neue"/>
                <a:cs typeface="Helvetica Neue"/>
                <a:sym typeface="Helvetica Neue"/>
              </a:rPr>
              <a:t>Fig. 3 </a:t>
            </a:r>
            <a:r>
              <a:rPr lang="en" sz="1200">
                <a:solidFill>
                  <a:schemeClr val="dk1"/>
                </a:solidFill>
                <a:latin typeface="Helvetica Neue"/>
                <a:ea typeface="Helvetica Neue"/>
                <a:cs typeface="Helvetica Neue"/>
                <a:sym typeface="Helvetica Neue"/>
              </a:rPr>
              <a:t>—</a:t>
            </a:r>
            <a:r>
              <a:rPr b="1" lang="en" sz="1200">
                <a:latin typeface="Helvetica Neue"/>
                <a:ea typeface="Helvetica Neue"/>
                <a:cs typeface="Helvetica Neue"/>
                <a:sym typeface="Helvetica Neue"/>
              </a:rPr>
              <a:t> </a:t>
            </a:r>
            <a:r>
              <a:rPr i="1" lang="en" sz="1200">
                <a:latin typeface="Helvetica Neue"/>
                <a:ea typeface="Helvetica Neue"/>
                <a:cs typeface="Helvetica Neue"/>
                <a:sym typeface="Helvetica Neue"/>
              </a:rPr>
              <a:t>A simple 2D Gaussian (left) and it’s image as lensed by </a:t>
            </a:r>
            <a:r>
              <a:rPr b="1" i="1" lang="en" sz="1200">
                <a:latin typeface="Courier New"/>
                <a:ea typeface="Courier New"/>
                <a:cs typeface="Courier New"/>
                <a:sym typeface="Courier New"/>
              </a:rPr>
              <a:t>SunTracer</a:t>
            </a:r>
            <a:r>
              <a:rPr i="1" lang="en" sz="1200">
                <a:latin typeface="Helvetica Neue"/>
                <a:ea typeface="Helvetica Neue"/>
                <a:cs typeface="Helvetica Neue"/>
                <a:sym typeface="Helvetica Neue"/>
              </a:rPr>
              <a:t> (right)</a:t>
            </a:r>
            <a:r>
              <a:rPr lang="en" sz="1200">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
        <p:nvSpPr>
          <p:cNvPr id="106" name="Google Shape;106;p19"/>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6</a:t>
            </a:r>
            <a:r>
              <a:rPr lang="en"/>
              <a:t> / 10</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grpSp>
        <p:nvGrpSpPr>
          <p:cNvPr id="111" name="Google Shape;111;p20"/>
          <p:cNvGrpSpPr/>
          <p:nvPr/>
        </p:nvGrpSpPr>
        <p:grpSpPr>
          <a:xfrm>
            <a:off x="577998" y="163775"/>
            <a:ext cx="7988022" cy="4087950"/>
            <a:chOff x="479628" y="145750"/>
            <a:chExt cx="7813774" cy="4087950"/>
          </a:xfrm>
        </p:grpSpPr>
        <p:cxnSp>
          <p:nvCxnSpPr>
            <p:cNvPr id="112" name="Google Shape;112;p20"/>
            <p:cNvCxnSpPr/>
            <p:nvPr/>
          </p:nvCxnSpPr>
          <p:spPr>
            <a:xfrm>
              <a:off x="4828832" y="2259670"/>
              <a:ext cx="463800" cy="0"/>
            </a:xfrm>
            <a:prstGeom prst="straightConnector1">
              <a:avLst/>
            </a:prstGeom>
            <a:noFill/>
            <a:ln cap="flat" cmpd="sng" w="38100">
              <a:solidFill>
                <a:srgbClr val="4A86E8"/>
              </a:solidFill>
              <a:prstDash val="solid"/>
              <a:round/>
              <a:headEnd len="med" w="med" type="none"/>
              <a:tailEnd len="med" w="med" type="none"/>
            </a:ln>
          </p:spPr>
        </p:cxnSp>
        <p:pic>
          <p:nvPicPr>
            <p:cNvPr id="113" name="Google Shape;113;p20"/>
            <p:cNvPicPr preferRelativeResize="0"/>
            <p:nvPr/>
          </p:nvPicPr>
          <p:blipFill rotWithShape="1">
            <a:blip r:embed="rId3">
              <a:alphaModFix/>
            </a:blip>
            <a:srcRect b="21755" l="9461" r="6589" t="20872"/>
            <a:stretch/>
          </p:blipFill>
          <p:spPr>
            <a:xfrm>
              <a:off x="479628" y="145750"/>
              <a:ext cx="7813774" cy="4087950"/>
            </a:xfrm>
            <a:prstGeom prst="rect">
              <a:avLst/>
            </a:prstGeom>
            <a:noFill/>
            <a:ln>
              <a:noFill/>
            </a:ln>
          </p:spPr>
        </p:pic>
        <p:pic>
          <p:nvPicPr>
            <p:cNvPr id="114" name="Google Shape;114;p20"/>
            <p:cNvPicPr preferRelativeResize="0"/>
            <p:nvPr/>
          </p:nvPicPr>
          <p:blipFill rotWithShape="1">
            <a:blip r:embed="rId3">
              <a:alphaModFix/>
            </a:blip>
            <a:srcRect b="39349" l="22389" r="63005" t="39322"/>
            <a:stretch/>
          </p:blipFill>
          <p:spPr>
            <a:xfrm>
              <a:off x="955879" y="637779"/>
              <a:ext cx="2902011" cy="3244322"/>
            </a:xfrm>
            <a:prstGeom prst="rect">
              <a:avLst/>
            </a:prstGeom>
            <a:noFill/>
            <a:ln>
              <a:noFill/>
            </a:ln>
          </p:spPr>
        </p:pic>
        <p:cxnSp>
          <p:nvCxnSpPr>
            <p:cNvPr id="115" name="Google Shape;115;p20"/>
            <p:cNvCxnSpPr/>
            <p:nvPr/>
          </p:nvCxnSpPr>
          <p:spPr>
            <a:xfrm>
              <a:off x="6382311" y="717993"/>
              <a:ext cx="0" cy="396300"/>
            </a:xfrm>
            <a:prstGeom prst="straightConnector1">
              <a:avLst/>
            </a:prstGeom>
            <a:noFill/>
            <a:ln cap="flat" cmpd="sng" w="38100">
              <a:solidFill>
                <a:srgbClr val="FF0000"/>
              </a:solidFill>
              <a:prstDash val="solid"/>
              <a:round/>
              <a:headEnd len="med" w="med" type="none"/>
              <a:tailEnd len="med" w="med" type="none"/>
            </a:ln>
          </p:spPr>
        </p:cxnSp>
        <p:cxnSp>
          <p:nvCxnSpPr>
            <p:cNvPr id="116" name="Google Shape;116;p20"/>
            <p:cNvCxnSpPr/>
            <p:nvPr/>
          </p:nvCxnSpPr>
          <p:spPr>
            <a:xfrm>
              <a:off x="5368233" y="960224"/>
              <a:ext cx="312900" cy="418500"/>
            </a:xfrm>
            <a:prstGeom prst="straightConnector1">
              <a:avLst/>
            </a:prstGeom>
            <a:noFill/>
            <a:ln cap="flat" cmpd="sng" w="38100">
              <a:solidFill>
                <a:srgbClr val="00FF00"/>
              </a:solidFill>
              <a:prstDash val="solid"/>
              <a:round/>
              <a:headEnd len="med" w="med" type="none"/>
              <a:tailEnd len="med" w="med" type="none"/>
            </a:ln>
          </p:spPr>
        </p:cxnSp>
        <p:cxnSp>
          <p:nvCxnSpPr>
            <p:cNvPr id="117" name="Google Shape;117;p20"/>
            <p:cNvCxnSpPr/>
            <p:nvPr/>
          </p:nvCxnSpPr>
          <p:spPr>
            <a:xfrm>
              <a:off x="2218104" y="1742111"/>
              <a:ext cx="10800" cy="1233300"/>
            </a:xfrm>
            <a:prstGeom prst="straightConnector1">
              <a:avLst/>
            </a:prstGeom>
            <a:noFill/>
            <a:ln cap="flat" cmpd="sng" w="38100">
              <a:solidFill>
                <a:srgbClr val="FF0000"/>
              </a:solidFill>
              <a:prstDash val="solid"/>
              <a:round/>
              <a:headEnd len="med" w="med" type="none"/>
              <a:tailEnd len="med" w="med" type="none"/>
            </a:ln>
          </p:spPr>
        </p:cxnSp>
        <p:cxnSp>
          <p:nvCxnSpPr>
            <p:cNvPr id="118" name="Google Shape;118;p20"/>
            <p:cNvCxnSpPr/>
            <p:nvPr/>
          </p:nvCxnSpPr>
          <p:spPr>
            <a:xfrm>
              <a:off x="1743427" y="1940309"/>
              <a:ext cx="1132800" cy="1057200"/>
            </a:xfrm>
            <a:prstGeom prst="straightConnector1">
              <a:avLst/>
            </a:prstGeom>
            <a:noFill/>
            <a:ln cap="flat" cmpd="sng" w="38100">
              <a:solidFill>
                <a:srgbClr val="00FF00"/>
              </a:solidFill>
              <a:prstDash val="solid"/>
              <a:round/>
              <a:headEnd len="med" w="med" type="none"/>
              <a:tailEnd len="med" w="med" type="none"/>
            </a:ln>
          </p:spPr>
        </p:cxnSp>
        <p:cxnSp>
          <p:nvCxnSpPr>
            <p:cNvPr id="119" name="Google Shape;119;p20"/>
            <p:cNvCxnSpPr/>
            <p:nvPr/>
          </p:nvCxnSpPr>
          <p:spPr>
            <a:xfrm>
              <a:off x="1765011" y="2369769"/>
              <a:ext cx="1326900" cy="0"/>
            </a:xfrm>
            <a:prstGeom prst="straightConnector1">
              <a:avLst/>
            </a:prstGeom>
            <a:noFill/>
            <a:ln cap="flat" cmpd="sng" w="38100">
              <a:solidFill>
                <a:srgbClr val="4A86E8"/>
              </a:solidFill>
              <a:prstDash val="solid"/>
              <a:round/>
              <a:headEnd len="med" w="med" type="none"/>
              <a:tailEnd len="med" w="med" type="none"/>
            </a:ln>
          </p:spPr>
        </p:cxnSp>
        <p:cxnSp>
          <p:nvCxnSpPr>
            <p:cNvPr id="120" name="Google Shape;120;p20"/>
            <p:cNvCxnSpPr/>
            <p:nvPr/>
          </p:nvCxnSpPr>
          <p:spPr>
            <a:xfrm flipH="1" rot="10800000">
              <a:off x="4872001" y="2258357"/>
              <a:ext cx="377400" cy="3300"/>
            </a:xfrm>
            <a:prstGeom prst="straightConnector1">
              <a:avLst/>
            </a:prstGeom>
            <a:noFill/>
            <a:ln cap="flat" cmpd="sng" w="38100">
              <a:solidFill>
                <a:srgbClr val="4A86E8"/>
              </a:solidFill>
              <a:prstDash val="solid"/>
              <a:round/>
              <a:headEnd len="med" w="med" type="none"/>
              <a:tailEnd len="med" w="med" type="none"/>
            </a:ln>
          </p:spPr>
        </p:cxnSp>
      </p:grpSp>
      <p:sp>
        <p:nvSpPr>
          <p:cNvPr id="121" name="Google Shape;121;p20"/>
          <p:cNvSpPr txBox="1"/>
          <p:nvPr/>
        </p:nvSpPr>
        <p:spPr>
          <a:xfrm>
            <a:off x="1650150" y="4251725"/>
            <a:ext cx="5843700" cy="3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Helvetica Neue"/>
                <a:ea typeface="Helvetica Neue"/>
                <a:cs typeface="Helvetica Neue"/>
                <a:sym typeface="Helvetica Neue"/>
              </a:rPr>
              <a:t>Fig. 4 </a:t>
            </a:r>
            <a:r>
              <a:rPr lang="en" sz="1200">
                <a:solidFill>
                  <a:schemeClr val="dk1"/>
                </a:solidFill>
                <a:latin typeface="Helvetica Neue"/>
                <a:ea typeface="Helvetica Neue"/>
                <a:cs typeface="Helvetica Neue"/>
                <a:sym typeface="Helvetica Neue"/>
              </a:rPr>
              <a:t>—</a:t>
            </a:r>
            <a:r>
              <a:rPr b="1" lang="en" sz="1200">
                <a:latin typeface="Helvetica Neue"/>
                <a:ea typeface="Helvetica Neue"/>
                <a:cs typeface="Helvetica Neue"/>
                <a:sym typeface="Helvetica Neue"/>
              </a:rPr>
              <a:t> </a:t>
            </a:r>
            <a:r>
              <a:rPr i="1" lang="en" sz="1200">
                <a:latin typeface="Helvetica Neue"/>
                <a:ea typeface="Helvetica Neue"/>
                <a:cs typeface="Helvetica Neue"/>
                <a:sym typeface="Helvetica Neue"/>
              </a:rPr>
              <a:t>A simple 2D Gaussian (left) and it’s image as lensed by </a:t>
            </a:r>
            <a:r>
              <a:rPr b="1" i="1" lang="en" sz="1200">
                <a:latin typeface="Courier New"/>
                <a:ea typeface="Courier New"/>
                <a:cs typeface="Courier New"/>
                <a:sym typeface="Courier New"/>
              </a:rPr>
              <a:t>SunTracer</a:t>
            </a:r>
            <a:r>
              <a:rPr i="1" lang="en" sz="1200">
                <a:latin typeface="Helvetica Neue"/>
                <a:ea typeface="Helvetica Neue"/>
                <a:cs typeface="Helvetica Neue"/>
                <a:sym typeface="Helvetica Neue"/>
              </a:rPr>
              <a:t> (right)</a:t>
            </a:r>
            <a:r>
              <a:rPr lang="en" sz="1200">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
        <p:nvSpPr>
          <p:cNvPr id="122" name="Google Shape;122;p20"/>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7 / 10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1"/>
          <p:cNvPicPr preferRelativeResize="0"/>
          <p:nvPr/>
        </p:nvPicPr>
        <p:blipFill rotWithShape="1">
          <a:blip r:embed="rId3">
            <a:alphaModFix/>
          </a:blip>
          <a:srcRect b="22809" l="9460" r="6969" t="23933"/>
          <a:stretch/>
        </p:blipFill>
        <p:spPr>
          <a:xfrm>
            <a:off x="540712" y="332525"/>
            <a:ext cx="8062587" cy="3853400"/>
          </a:xfrm>
          <a:prstGeom prst="rect">
            <a:avLst/>
          </a:prstGeom>
          <a:noFill/>
          <a:ln>
            <a:noFill/>
          </a:ln>
        </p:spPr>
      </p:pic>
      <p:sp>
        <p:nvSpPr>
          <p:cNvPr id="128" name="Google Shape;128;p21"/>
          <p:cNvSpPr txBox="1"/>
          <p:nvPr/>
        </p:nvSpPr>
        <p:spPr>
          <a:xfrm>
            <a:off x="724999" y="4124725"/>
            <a:ext cx="7878300" cy="5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Helvetica Neue"/>
                <a:ea typeface="Helvetica Neue"/>
                <a:cs typeface="Helvetica Neue"/>
                <a:sym typeface="Helvetica Neue"/>
              </a:rPr>
              <a:t>Fig. 5 </a:t>
            </a:r>
            <a:r>
              <a:rPr lang="en" sz="1200">
                <a:solidFill>
                  <a:schemeClr val="dk1"/>
                </a:solidFill>
                <a:latin typeface="Helvetica Neue"/>
                <a:ea typeface="Helvetica Neue"/>
                <a:cs typeface="Helvetica Neue"/>
                <a:sym typeface="Helvetica Neue"/>
              </a:rPr>
              <a:t>—</a:t>
            </a:r>
            <a:r>
              <a:rPr b="1" lang="en" sz="1200">
                <a:latin typeface="Helvetica Neue"/>
                <a:ea typeface="Helvetica Neue"/>
                <a:cs typeface="Helvetica Neue"/>
                <a:sym typeface="Helvetica Neue"/>
              </a:rPr>
              <a:t> </a:t>
            </a:r>
            <a:r>
              <a:rPr i="1" lang="en" sz="1200">
                <a:latin typeface="Helvetica Neue"/>
                <a:ea typeface="Helvetica Neue"/>
                <a:cs typeface="Helvetica Neue"/>
                <a:sym typeface="Helvetica Neue"/>
              </a:rPr>
              <a:t>Images of a habitable planet as seen by the SGL. </a:t>
            </a:r>
            <a:r>
              <a:rPr lang="en" sz="1200">
                <a:latin typeface="Helvetica Neue"/>
                <a:ea typeface="Helvetica Neue"/>
                <a:cs typeface="Helvetica Neue"/>
                <a:sym typeface="Helvetica Neue"/>
              </a:rPr>
              <a:t>Here, we used RGB data from NASA’s EPIC camera aboard the DSCOVR satellite as the source for </a:t>
            </a:r>
            <a:r>
              <a:rPr b="1" lang="en" sz="1200">
                <a:latin typeface="Courier New"/>
                <a:ea typeface="Courier New"/>
                <a:cs typeface="Courier New"/>
                <a:sym typeface="Courier New"/>
              </a:rPr>
              <a:t>SunTracer</a:t>
            </a:r>
            <a:r>
              <a:rPr lang="en" sz="1200">
                <a:latin typeface="Helvetica Neue"/>
                <a:ea typeface="Helvetica Neue"/>
                <a:cs typeface="Helvetica Neue"/>
                <a:sym typeface="Helvetica Neue"/>
              </a:rPr>
              <a:t>.  </a:t>
            </a:r>
            <a:endParaRPr sz="1200">
              <a:latin typeface="Helvetica Neue"/>
              <a:ea typeface="Helvetica Neue"/>
              <a:cs typeface="Helvetica Neue"/>
              <a:sym typeface="Helvetica Neue"/>
            </a:endParaRPr>
          </a:p>
        </p:txBody>
      </p:sp>
      <p:sp>
        <p:nvSpPr>
          <p:cNvPr id="129" name="Google Shape;129;p21"/>
          <p:cNvSpPr txBox="1"/>
          <p:nvPr/>
        </p:nvSpPr>
        <p:spPr>
          <a:xfrm>
            <a:off x="8293400" y="4771500"/>
            <a:ext cx="850500" cy="372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8</a:t>
            </a:r>
            <a:r>
              <a:rPr lang="en"/>
              <a:t> / 10</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